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tl="1" saveSubsetFonts="1">
  <p:sldMasterIdLst>
    <p:sldMasterId id="2147483660" r:id="rId1"/>
  </p:sldMasterIdLst>
  <p:notesMasterIdLst>
    <p:notesMasterId r:id="rId36"/>
  </p:notesMasterIdLst>
  <p:sldIdLst>
    <p:sldId id="274" r:id="rId2"/>
    <p:sldId id="257" r:id="rId3"/>
    <p:sldId id="281" r:id="rId4"/>
    <p:sldId id="292" r:id="rId5"/>
    <p:sldId id="273" r:id="rId6"/>
    <p:sldId id="275" r:id="rId7"/>
    <p:sldId id="276" r:id="rId8"/>
    <p:sldId id="277" r:id="rId9"/>
    <p:sldId id="278" r:id="rId10"/>
    <p:sldId id="279" r:id="rId11"/>
    <p:sldId id="280" r:id="rId12"/>
    <p:sldId id="286" r:id="rId13"/>
    <p:sldId id="287" r:id="rId14"/>
    <p:sldId id="288" r:id="rId15"/>
    <p:sldId id="289" r:id="rId16"/>
    <p:sldId id="290" r:id="rId17"/>
    <p:sldId id="294" r:id="rId18"/>
    <p:sldId id="293" r:id="rId19"/>
    <p:sldId id="291" r:id="rId20"/>
    <p:sldId id="261" r:id="rId21"/>
    <p:sldId id="262" r:id="rId22"/>
    <p:sldId id="285" r:id="rId23"/>
    <p:sldId id="263" r:id="rId24"/>
    <p:sldId id="264" r:id="rId25"/>
    <p:sldId id="266" r:id="rId26"/>
    <p:sldId id="267" r:id="rId27"/>
    <p:sldId id="269" r:id="rId28"/>
    <p:sldId id="282" r:id="rId29"/>
    <p:sldId id="268" r:id="rId30"/>
    <p:sldId id="270" r:id="rId31"/>
    <p:sldId id="271" r:id="rId32"/>
    <p:sldId id="272" r:id="rId33"/>
    <p:sldId id="283" r:id="rId34"/>
    <p:sldId id="284" r:id="rId35"/>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1" autoAdjust="0"/>
    <p:restoredTop sz="94709" autoAdjust="0"/>
  </p:normalViewPr>
  <p:slideViewPr>
    <p:cSldViewPr>
      <p:cViewPr varScale="1">
        <p:scale>
          <a:sx n="70" d="100"/>
          <a:sy n="70" d="100"/>
        </p:scale>
        <p:origin x="-516" y="-102"/>
      </p:cViewPr>
      <p:guideLst>
        <p:guide orient="horz" pos="2160"/>
        <p:guide pos="2880"/>
      </p:guideLst>
    </p:cSldViewPr>
  </p:slideViewPr>
  <p:outlineViewPr>
    <p:cViewPr>
      <p:scale>
        <a:sx n="33" d="100"/>
        <a:sy n="33" d="100"/>
      </p:scale>
      <p:origin x="0" y="1086"/>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1812"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CDFBAD9C-38AB-4DBF-958D-09C756D13AEC}" type="datetimeFigureOut">
              <a:rPr lang="fa-IR" smtClean="0"/>
              <a:pPr/>
              <a:t>1435/10/11</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67F2DA78-C570-403D-B582-2BDB3C67121F}" type="slidenum">
              <a:rPr lang="fa-IR" smtClean="0"/>
              <a:pPr/>
              <a:t>‹#›</a:t>
            </a:fld>
            <a:endParaRPr lang="fa-IR"/>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67F2DA78-C570-403D-B582-2BDB3C67121F}" type="slidenum">
              <a:rPr lang="fa-IR" smtClean="0"/>
              <a:pPr/>
              <a:t>2</a:t>
            </a:fld>
            <a:endParaRPr lang="fa-I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17EF0891-18F6-47E1-8CDF-1F76550BBB0B}" type="datetime8">
              <a:rPr lang="fa-IR" smtClean="0"/>
              <a:pPr/>
              <a:t>14/ابت/7</a:t>
            </a:fld>
            <a:endParaRPr lang="fa-IR"/>
          </a:p>
        </p:txBody>
      </p:sp>
      <p:sp>
        <p:nvSpPr>
          <p:cNvPr id="17" name="Footer Placeholder 16"/>
          <p:cNvSpPr>
            <a:spLocks noGrp="1"/>
          </p:cNvSpPr>
          <p:nvPr>
            <p:ph type="ftr" sz="quarter" idx="11"/>
          </p:nvPr>
        </p:nvSpPr>
        <p:spPr/>
        <p:txBody>
          <a:bodyPr/>
          <a:lstStyle/>
          <a:p>
            <a:endParaRPr lang="fa-IR"/>
          </a:p>
        </p:txBody>
      </p:sp>
      <p:sp>
        <p:nvSpPr>
          <p:cNvPr id="29" name="Slide Number Placeholder 28"/>
          <p:cNvSpPr>
            <a:spLocks noGrp="1"/>
          </p:cNvSpPr>
          <p:nvPr>
            <p:ph type="sldNum" sz="quarter" idx="12"/>
          </p:nvPr>
        </p:nvSpPr>
        <p:spPr/>
        <p:txBody>
          <a:bodyPr/>
          <a:lstStyle/>
          <a:p>
            <a:fld id="{F978EE6D-8F2B-4173-A18C-7CB69B7A6AE3}" type="slidenum">
              <a:rPr lang="fa-IR" smtClean="0"/>
              <a:pPr/>
              <a:t>‹#›</a:t>
            </a:fld>
            <a:endParaRPr lang="fa-IR"/>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CC37FAD-AC0F-4699-BEB7-F874FEFFD8BF}" type="datetime8">
              <a:rPr lang="fa-IR" smtClean="0"/>
              <a:pPr/>
              <a:t>14/ابت/7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978EE6D-8F2B-4173-A18C-7CB69B7A6AE3}" type="slidenum">
              <a:rPr lang="fa-IR" smtClean="0"/>
              <a:pPr/>
              <a:t>‹#›</a:t>
            </a:fld>
            <a:endParaRPr lang="fa-IR"/>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E633581-1226-4D91-A71A-B78A2326425A}" type="datetime8">
              <a:rPr lang="fa-IR" smtClean="0"/>
              <a:pPr/>
              <a:t>14/ابت/7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978EE6D-8F2B-4173-A18C-7CB69B7A6AE3}" type="slidenum">
              <a:rPr lang="fa-IR" smtClean="0"/>
              <a:pPr/>
              <a:t>‹#›</a:t>
            </a:fld>
            <a:endParaRPr lang="fa-I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3F0E0E3-F95F-41C9-8076-A65719FAB0F2}" type="datetime8">
              <a:rPr lang="fa-IR" smtClean="0"/>
              <a:pPr/>
              <a:t>14/ابت/7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978EE6D-8F2B-4173-A18C-7CB69B7A6AE3}" type="slidenum">
              <a:rPr lang="fa-IR" smtClean="0"/>
              <a:pPr/>
              <a:t>‹#›</a:t>
            </a:fld>
            <a:endParaRPr lang="fa-I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132CE83-6F43-4441-8F26-B9526AF6FD10}" type="datetime8">
              <a:rPr lang="fa-IR" smtClean="0"/>
              <a:pPr/>
              <a:t>14/ابت/7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a:xfrm>
            <a:off x="7924800" y="6416675"/>
            <a:ext cx="762000" cy="365125"/>
          </a:xfrm>
        </p:spPr>
        <p:txBody>
          <a:bodyPr/>
          <a:lstStyle/>
          <a:p>
            <a:fld id="{F978EE6D-8F2B-4173-A18C-7CB69B7A6AE3}" type="slidenum">
              <a:rPr lang="fa-IR" smtClean="0"/>
              <a:pPr/>
              <a:t>‹#›</a:t>
            </a:fld>
            <a:endParaRPr lang="fa-IR"/>
          </a:p>
        </p:txBody>
      </p:sp>
    </p:spTree>
  </p:cSld>
  <p:clrMapOvr>
    <a:overrideClrMapping bg1="dk1" tx1="lt1" bg2="dk2" tx2="lt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4295880-2290-44FD-9502-16B9068856CD}" type="datetime8">
              <a:rPr lang="fa-IR" smtClean="0"/>
              <a:pPr/>
              <a:t>14/ابت/7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978EE6D-8F2B-4173-A18C-7CB69B7A6AE3}" type="slidenum">
              <a:rPr lang="fa-IR" smtClean="0"/>
              <a:pPr/>
              <a:t>‹#›</a:t>
            </a:fld>
            <a:endParaRPr lang="fa-I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A463CF75-5EC2-4555-9ED3-880F8D574FD2}" type="datetime8">
              <a:rPr lang="fa-IR" smtClean="0"/>
              <a:pPr/>
              <a:t>14/ابت/7</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F978EE6D-8F2B-4173-A18C-7CB69B7A6AE3}" type="slidenum">
              <a:rPr lang="fa-IR" smtClean="0"/>
              <a:pPr/>
              <a:t>‹#›</a:t>
            </a:fld>
            <a:endParaRPr lang="fa-I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26C6E75-56C8-4516-BED8-9E3B274A6A47}" type="datetime8">
              <a:rPr lang="fa-IR" smtClean="0"/>
              <a:pPr/>
              <a:t>14/ابت/7</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F978EE6D-8F2B-4173-A18C-7CB69B7A6AE3}" type="slidenum">
              <a:rPr lang="fa-IR" smtClean="0"/>
              <a:pPr/>
              <a:t>‹#›</a:t>
            </a:fld>
            <a:endParaRPr lang="fa-I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5B3D36-8E78-4132-B287-A12B8AB78842}" type="datetime8">
              <a:rPr lang="fa-IR" smtClean="0"/>
              <a:pPr/>
              <a:t>14/ابت/7</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F978EE6D-8F2B-4173-A18C-7CB69B7A6AE3}" type="slidenum">
              <a:rPr lang="fa-IR" smtClean="0"/>
              <a:pPr/>
              <a:t>‹#›</a:t>
            </a:fld>
            <a:endParaRPr lang="fa-I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EA37822-026C-491B-BC7C-A23DCB421A8E}" type="datetime8">
              <a:rPr lang="fa-IR" smtClean="0"/>
              <a:pPr/>
              <a:t>14/ابت/7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978EE6D-8F2B-4173-A18C-7CB69B7A6AE3}" type="slidenum">
              <a:rPr lang="fa-IR" smtClean="0"/>
              <a:pPr/>
              <a:t>‹#›</a:t>
            </a:fld>
            <a:endParaRPr lang="fa-I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57A4573-E6A4-4E48-96E2-86A1175744D0}" type="datetime8">
              <a:rPr lang="fa-IR" smtClean="0"/>
              <a:pPr/>
              <a:t>14/ابت/7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978EE6D-8F2B-4173-A18C-7CB69B7A6AE3}" type="slidenum">
              <a:rPr lang="fa-IR" smtClean="0"/>
              <a:pPr/>
              <a:t>‹#›</a:t>
            </a:fld>
            <a:endParaRPr lang="fa-I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F04284A7-2B62-4322-AD58-35A4C3A22D3D}" type="datetime8">
              <a:rPr lang="fa-IR" smtClean="0"/>
              <a:pPr/>
              <a:t>14/ابت/7</a:t>
            </a:fld>
            <a:endParaRPr lang="fa-IR"/>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fa-IR"/>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F978EE6D-8F2B-4173-A18C-7CB69B7A6AE3}" type="slidenum">
              <a:rPr lang="fa-IR" smtClean="0"/>
              <a:pPr/>
              <a:t>‹#›</a:t>
            </a:fld>
            <a:endParaRPr lang="fa-I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p:transition>
  <p:hf sldNum="0" hdr="0" ftr="0" dt="0"/>
  <p:txStyles>
    <p:titleStyle>
      <a:lvl1pPr algn="ctr" rtl="1"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r" rtl="1"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r" rtl="1"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r" rtl="1"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r" rtl="1"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r" rtl="1"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r" rtl="1"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r" rtl="1"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r" rtl="1"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r" rtl="1"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gif"/><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chemeClr val="bg1">
                    <a:lumMod val="75000"/>
                    <a:lumOff val="25000"/>
                  </a:schemeClr>
                </a:solidFill>
              </a:rPr>
              <a:t>به نامش و به يادش</a:t>
            </a:r>
            <a:endParaRPr lang="fa-IR" dirty="0">
              <a:solidFill>
                <a:schemeClr val="bg1">
                  <a:lumMod val="75000"/>
                  <a:lumOff val="25000"/>
                </a:schemeClr>
              </a:solidFill>
            </a:endParaRPr>
          </a:p>
        </p:txBody>
      </p:sp>
      <p:sp>
        <p:nvSpPr>
          <p:cNvPr id="3" name="Content Placeholder 2"/>
          <p:cNvSpPr>
            <a:spLocks noGrp="1"/>
          </p:cNvSpPr>
          <p:nvPr>
            <p:ph idx="1"/>
          </p:nvPr>
        </p:nvSpPr>
        <p:spPr/>
        <p:txBody>
          <a:bodyPr>
            <a:normAutofit lnSpcReduction="10000"/>
          </a:bodyPr>
          <a:lstStyle/>
          <a:p>
            <a:pPr>
              <a:buNone/>
            </a:pPr>
            <a:endParaRPr lang="fa-IR" dirty="0" smtClean="0">
              <a:solidFill>
                <a:schemeClr val="bg1"/>
              </a:solidFill>
            </a:endParaRPr>
          </a:p>
          <a:p>
            <a:pPr>
              <a:buNone/>
            </a:pPr>
            <a:r>
              <a:rPr lang="fa-IR" dirty="0" smtClean="0">
                <a:solidFill>
                  <a:schemeClr val="bg1"/>
                </a:solidFill>
              </a:rPr>
              <a:t>نام </a:t>
            </a:r>
            <a:r>
              <a:rPr lang="fa-IR" dirty="0" smtClean="0">
                <a:solidFill>
                  <a:schemeClr val="bg1"/>
                </a:solidFill>
              </a:rPr>
              <a:t>پرو‍‍‍ژه:كليسا هاي فرانسه</a:t>
            </a:r>
          </a:p>
          <a:p>
            <a:pPr>
              <a:buNone/>
            </a:pPr>
            <a:r>
              <a:rPr lang="fa-IR" dirty="0" smtClean="0">
                <a:solidFill>
                  <a:schemeClr val="bg1"/>
                </a:solidFill>
              </a:rPr>
              <a:t>گرد آورنده ها : طيبه فارسي – فاطمه كوخالو</a:t>
            </a:r>
          </a:p>
          <a:p>
            <a:pPr>
              <a:buNone/>
            </a:pPr>
            <a:r>
              <a:rPr lang="fa-IR" dirty="0" smtClean="0">
                <a:solidFill>
                  <a:schemeClr val="bg1"/>
                </a:solidFill>
              </a:rPr>
              <a:t>نام استاد: ساجده دليري</a:t>
            </a:r>
          </a:p>
          <a:p>
            <a:pPr>
              <a:buNone/>
            </a:pPr>
            <a:r>
              <a:rPr lang="fa-IR" dirty="0" smtClean="0">
                <a:solidFill>
                  <a:schemeClr val="bg1"/>
                </a:solidFill>
              </a:rPr>
              <a:t>نام دانشگاه : موسسه آموزش عالي غير انتفاعي دارالفنون</a:t>
            </a:r>
          </a:p>
          <a:p>
            <a:pPr>
              <a:buNone/>
            </a:pPr>
            <a:endParaRPr lang="fa-IR" dirty="0" smtClean="0">
              <a:solidFill>
                <a:schemeClr val="bg1"/>
              </a:solidFill>
            </a:endParaRPr>
          </a:p>
          <a:p>
            <a:pPr>
              <a:buNone/>
            </a:pPr>
            <a:endParaRPr lang="fa-IR" dirty="0" smtClean="0">
              <a:solidFill>
                <a:schemeClr val="bg1"/>
              </a:solidFill>
            </a:endParaRPr>
          </a:p>
          <a:p>
            <a:pPr>
              <a:buNone/>
            </a:pPr>
            <a:endParaRPr lang="fa-IR" dirty="0" smtClean="0">
              <a:solidFill>
                <a:schemeClr val="bg1"/>
              </a:solidFill>
            </a:endParaRPr>
          </a:p>
          <a:p>
            <a:pPr>
              <a:buNone/>
            </a:pPr>
            <a:endParaRPr lang="fa-IR" dirty="0" smtClean="0">
              <a:solidFill>
                <a:schemeClr val="bg1"/>
              </a:solidFill>
            </a:endParaRPr>
          </a:p>
          <a:p>
            <a:pPr algn="ctr">
              <a:buNone/>
            </a:pPr>
            <a:r>
              <a:rPr lang="fa-IR" dirty="0" smtClean="0">
                <a:solidFill>
                  <a:schemeClr val="bg1"/>
                </a:solidFill>
              </a:rPr>
              <a:t>تابستان 1393</a:t>
            </a:r>
            <a:endParaRPr lang="fa-IR" dirty="0">
              <a:solidFill>
                <a:schemeClr val="bg1"/>
              </a:solidFill>
            </a:endParaRPr>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Slide247.JPG"/>
          <p:cNvPicPr>
            <a:picLocks noGrp="1" noChangeAspect="1"/>
          </p:cNvPicPr>
          <p:nvPr>
            <p:ph idx="1"/>
          </p:nvPr>
        </p:nvPicPr>
        <p:blipFill>
          <a:blip r:embed="rId2"/>
          <a:stretch>
            <a:fillRect/>
          </a:stretch>
        </p:blipFill>
        <p:spPr>
          <a:xfrm>
            <a:off x="0" y="0"/>
            <a:ext cx="9177893" cy="6858000"/>
          </a:xfrm>
        </p:spPr>
      </p:pic>
    </p:spTree>
  </p:cSld>
  <p:clrMapOvr>
    <a:masterClrMapping/>
  </p:clrMapOvr>
  <p:transition>
    <p:pull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pic>
        <p:nvPicPr>
          <p:cNvPr id="4" name="Content Placeholder 3" descr="Slide251.JPG"/>
          <p:cNvPicPr>
            <a:picLocks noGrp="1" noChangeAspect="1"/>
          </p:cNvPicPr>
          <p:nvPr>
            <p:ph idx="1"/>
          </p:nvPr>
        </p:nvPicPr>
        <p:blipFill>
          <a:blip r:embed="rId2"/>
          <a:stretch>
            <a:fillRect/>
          </a:stretch>
        </p:blipFill>
        <p:spPr>
          <a:xfrm>
            <a:off x="0" y="0"/>
            <a:ext cx="9082643" cy="6858000"/>
          </a:xfrm>
        </p:spPr>
      </p:pic>
    </p:spTree>
  </p:cSld>
  <p:clrMapOvr>
    <a:masterClrMapping/>
  </p:clrMapOvr>
  <p:transition>
    <p:pull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Slide259.JPG"/>
          <p:cNvPicPr>
            <a:picLocks noGrp="1" noChangeAspect="1"/>
          </p:cNvPicPr>
          <p:nvPr>
            <p:ph idx="1"/>
          </p:nvPr>
        </p:nvPicPr>
        <p:blipFill>
          <a:blip r:embed="rId2"/>
          <a:stretch>
            <a:fillRect/>
          </a:stretch>
        </p:blipFill>
        <p:spPr>
          <a:xfrm>
            <a:off x="0" y="0"/>
            <a:ext cx="9177893" cy="6858000"/>
          </a:xfrm>
        </p:spPr>
      </p:pic>
    </p:spTree>
  </p:cSld>
  <p:clrMapOvr>
    <a:masterClrMapping/>
  </p:clrMapOvr>
  <p:transition>
    <p:pull dir="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معماري گوتيگ</a:t>
            </a:r>
            <a:endParaRPr lang="fa-IR" dirty="0"/>
          </a:p>
        </p:txBody>
      </p:sp>
      <p:pic>
        <p:nvPicPr>
          <p:cNvPr id="4" name="Content Placeholder 3" descr="Slide260.JPG"/>
          <p:cNvPicPr>
            <a:picLocks noGrp="1" noChangeAspect="1"/>
          </p:cNvPicPr>
          <p:nvPr>
            <p:ph idx="1"/>
          </p:nvPr>
        </p:nvPicPr>
        <p:blipFill>
          <a:blip r:embed="rId2"/>
          <a:stretch>
            <a:fillRect/>
          </a:stretch>
        </p:blipFill>
        <p:spPr>
          <a:xfrm>
            <a:off x="0" y="0"/>
            <a:ext cx="9144000" cy="6858000"/>
          </a:xfrm>
        </p:spPr>
      </p:pic>
    </p:spTree>
  </p:cSld>
  <p:clrMapOvr>
    <a:masterClrMapping/>
  </p:clrMapOvr>
  <p:transition>
    <p:pull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معماري گوتيك</a:t>
            </a:r>
            <a:endParaRPr lang="fa-IR" dirty="0"/>
          </a:p>
        </p:txBody>
      </p:sp>
      <p:pic>
        <p:nvPicPr>
          <p:cNvPr id="4" name="Content Placeholder 3" descr="Slide264.JPG"/>
          <p:cNvPicPr>
            <a:picLocks noGrp="1" noChangeAspect="1"/>
          </p:cNvPicPr>
          <p:nvPr>
            <p:ph idx="1"/>
          </p:nvPr>
        </p:nvPicPr>
        <p:blipFill>
          <a:blip r:embed="rId2"/>
          <a:stretch>
            <a:fillRect/>
          </a:stretch>
        </p:blipFill>
        <p:spPr>
          <a:xfrm>
            <a:off x="1" y="0"/>
            <a:ext cx="9144000" cy="6858000"/>
          </a:xfrm>
        </p:spPr>
      </p:pic>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Slide265.JPG"/>
          <p:cNvPicPr>
            <a:picLocks noGrp="1" noChangeAspect="1"/>
          </p:cNvPicPr>
          <p:nvPr>
            <p:ph idx="1"/>
          </p:nvPr>
        </p:nvPicPr>
        <p:blipFill>
          <a:blip r:embed="rId2"/>
          <a:stretch>
            <a:fillRect/>
          </a:stretch>
        </p:blipFill>
        <p:spPr>
          <a:xfrm>
            <a:off x="0" y="0"/>
            <a:ext cx="9144000" cy="6858000"/>
          </a:xfrm>
        </p:spPr>
      </p:pic>
    </p:spTree>
  </p:cSld>
  <p:clrMapOvr>
    <a:masterClrMapping/>
  </p:clrMapOvr>
  <p:transition>
    <p:zoom dir="in"/>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Slide266.JPG"/>
          <p:cNvPicPr>
            <a:picLocks noGrp="1" noChangeAspect="1"/>
          </p:cNvPicPr>
          <p:nvPr>
            <p:ph idx="1"/>
          </p:nvPr>
        </p:nvPicPr>
        <p:blipFill>
          <a:blip r:embed="rId2"/>
          <a:stretch>
            <a:fillRect/>
          </a:stretch>
        </p:blipFill>
        <p:spPr>
          <a:xfrm>
            <a:off x="1" y="0"/>
            <a:ext cx="9144000" cy="6858000"/>
          </a:xfrm>
        </p:spPr>
      </p:pic>
    </p:spTree>
  </p:cSld>
  <p:clrMapOvr>
    <a:masterClrMapping/>
  </p:clrMapOvr>
  <p:transition>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lide261.JPG"/>
          <p:cNvPicPr>
            <a:picLocks noGrp="1" noChangeAspect="1"/>
          </p:cNvPicPr>
          <p:nvPr>
            <p:ph idx="1"/>
          </p:nvPr>
        </p:nvPicPr>
        <p:blipFill>
          <a:blip r:embed="rId2"/>
          <a:stretch>
            <a:fillRect/>
          </a:stretch>
        </p:blipFill>
        <p:spPr>
          <a:xfrm>
            <a:off x="0" y="0"/>
            <a:ext cx="9143999" cy="6858000"/>
          </a:xfrm>
        </p:spPr>
      </p:pic>
    </p:spTree>
  </p:cSld>
  <p:clrMapOvr>
    <a:masterClrMapping/>
  </p:clrMapOvr>
  <p:transition>
    <p:wheel spokes="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Slide262.JPG"/>
          <p:cNvPicPr>
            <a:picLocks noGrp="1" noChangeAspect="1"/>
          </p:cNvPicPr>
          <p:nvPr>
            <p:ph idx="1"/>
          </p:nvPr>
        </p:nvPicPr>
        <p:blipFill>
          <a:blip r:embed="rId2"/>
          <a:stretch>
            <a:fillRect/>
          </a:stretch>
        </p:blipFill>
        <p:spPr>
          <a:xfrm>
            <a:off x="0" y="0"/>
            <a:ext cx="9144000" cy="6858000"/>
          </a:xfrm>
        </p:spPr>
      </p:pic>
    </p:spTree>
  </p:cSld>
  <p:clrMapOvr>
    <a:masterClrMapping/>
  </p:clrMapOvr>
  <p:transition>
    <p:wheel spokes="2"/>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Slide263.JPG"/>
          <p:cNvPicPr>
            <a:picLocks noGrp="1" noChangeAspect="1"/>
          </p:cNvPicPr>
          <p:nvPr>
            <p:ph idx="1"/>
          </p:nvPr>
        </p:nvPicPr>
        <p:blipFill>
          <a:blip r:embed="rId2"/>
          <a:stretch>
            <a:fillRect/>
          </a:stretch>
        </p:blipFill>
        <p:spPr>
          <a:xfrm>
            <a:off x="0" y="0"/>
            <a:ext cx="9143999" cy="6858000"/>
          </a:xfrm>
        </p:spPr>
      </p:pic>
    </p:spTree>
  </p:cSld>
  <p:clrMapOvr>
    <a:masterClrMapping/>
  </p:clrMapOvr>
  <p:transition>
    <p:wheel spokes="3"/>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chemeClr val="bg1">
                    <a:lumMod val="75000"/>
                    <a:lumOff val="25000"/>
                  </a:schemeClr>
                </a:solidFill>
              </a:rPr>
              <a:t>معماري فرانسه</a:t>
            </a:r>
            <a:endParaRPr lang="fa-IR" dirty="0">
              <a:solidFill>
                <a:schemeClr val="bg1">
                  <a:lumMod val="75000"/>
                  <a:lumOff val="25000"/>
                </a:schemeClr>
              </a:solidFill>
            </a:endParaRPr>
          </a:p>
        </p:txBody>
      </p:sp>
      <p:sp>
        <p:nvSpPr>
          <p:cNvPr id="3" name="Content Placeholder 2"/>
          <p:cNvSpPr>
            <a:spLocks noGrp="1"/>
          </p:cNvSpPr>
          <p:nvPr>
            <p:ph idx="1"/>
          </p:nvPr>
        </p:nvSpPr>
        <p:spPr/>
        <p:txBody>
          <a:bodyPr>
            <a:normAutofit/>
          </a:bodyPr>
          <a:lstStyle/>
          <a:p>
            <a:pPr>
              <a:buNone/>
            </a:pPr>
            <a:r>
              <a:rPr lang="fa-IR" dirty="0" smtClean="0">
                <a:solidFill>
                  <a:schemeClr val="bg1"/>
                </a:solidFill>
              </a:rPr>
              <a:t>فرانسه به دلیل کلیساهای سبک گوتیک که بین قرون 12 تا 15 ساخته شده اند معروف است.مهمترین این کلیساها عبارتند از:صومعه سن دنی.سن شاپل و نتردام در پاریس و کلیساهای جامع موجود در شهرهای آمیین.شارپ.رمس.استراسبورگ و آلبی.بناهای با شکوه دوره رنسانس عبارتند از:کاخ فونتن بلو.عمارت باشکوه لوور و کاخ ورسای.در میان بناهای زیبای قرن نوزدهم میتوان به اپرای سلطنتی پاریس و برج ایفل اشاره کرد.درحال حاضر در فرانسه بیشتر ساختمان ها به سبک نيوکلاسیک ساخته میشوند.مرکز فرهنگی ژرژ پمییدو از بناهای مهم معماری مدرن در پاریس است</a:t>
            </a:r>
            <a:endParaRPr lang="fa-IR" dirty="0">
              <a:solidFill>
                <a:schemeClr val="bg1"/>
              </a:solidFill>
            </a:endParaRPr>
          </a:p>
        </p:txBody>
      </p:sp>
    </p:spTree>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chemeClr val="bg1">
                    <a:lumMod val="75000"/>
                    <a:lumOff val="25000"/>
                  </a:schemeClr>
                </a:solidFill>
              </a:rPr>
              <a:t>كليساي نوتردام</a:t>
            </a:r>
            <a:endParaRPr lang="fa-IR" dirty="0">
              <a:solidFill>
                <a:schemeClr val="bg1">
                  <a:lumMod val="75000"/>
                  <a:lumOff val="25000"/>
                </a:schemeClr>
              </a:solidFill>
            </a:endParaRPr>
          </a:p>
        </p:txBody>
      </p:sp>
      <p:pic>
        <p:nvPicPr>
          <p:cNvPr id="4" name="Content Placeholder 3" descr="نوتردام.jpg"/>
          <p:cNvPicPr>
            <a:picLocks noGrp="1" noChangeAspect="1"/>
          </p:cNvPicPr>
          <p:nvPr>
            <p:ph sz="half" idx="1"/>
          </p:nvPr>
        </p:nvPicPr>
        <p:blipFill>
          <a:blip r:embed="rId2"/>
          <a:stretch>
            <a:fillRect/>
          </a:stretch>
        </p:blipFill>
        <p:spPr>
          <a:xfrm>
            <a:off x="214282" y="1928802"/>
            <a:ext cx="4401493" cy="3786213"/>
          </a:xfrm>
        </p:spPr>
      </p:pic>
      <p:sp>
        <p:nvSpPr>
          <p:cNvPr id="5" name="Content Placeholder 4"/>
          <p:cNvSpPr>
            <a:spLocks noGrp="1"/>
          </p:cNvSpPr>
          <p:nvPr>
            <p:ph sz="half" idx="2"/>
          </p:nvPr>
        </p:nvSpPr>
        <p:spPr/>
        <p:txBody>
          <a:bodyPr>
            <a:normAutofit lnSpcReduction="10000"/>
          </a:bodyPr>
          <a:lstStyle/>
          <a:p>
            <a:pPr>
              <a:buNone/>
            </a:pPr>
            <a:r>
              <a:rPr lang="fa-IR" sz="2400" dirty="0" smtClean="0">
                <a:solidFill>
                  <a:schemeClr val="bg1"/>
                </a:solidFill>
                <a:cs typeface="2  Homa" pitchFamily="2" charset="-78"/>
              </a:rPr>
              <a:t>این بنا در سال ۱۱۶۳ میلادی ساخته شد . برجهای بازوها جریی از ‏نقشه کلیسای پاریس یا کلیسای مشهور نوتردام نبودند . این بنا طوری است که متعلق به سبک ‏گوتیک آغازین است . ولیکن نیم نگاهی به گوتیک پیشرفته دارد که در آن فقط کلاهک باریک و ‏زیبا رومی مربع تقاطع ، خط دراز و افقی سقف را که از پشت برجهای جسیم نمای غربی آن رو ‏به غرب کشیده شده قطع کرده‌است .‏</a:t>
            </a:r>
            <a:endParaRPr lang="fa-IR" sz="2400" dirty="0">
              <a:solidFill>
                <a:schemeClr val="bg1"/>
              </a:solidFill>
              <a:cs typeface="2  Homa" pitchFamily="2" charset="-78"/>
            </a:endParaRPr>
          </a:p>
        </p:txBody>
      </p:sp>
    </p:spTree>
  </p:cSld>
  <p:clrMapOvr>
    <a:masterClrMapping/>
  </p:clrMapOvr>
  <p:transition>
    <p:whee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a-IR" dirty="0" smtClean="0">
                <a:solidFill>
                  <a:schemeClr val="bg1">
                    <a:lumMod val="75000"/>
                    <a:lumOff val="25000"/>
                  </a:schemeClr>
                </a:solidFill>
              </a:rPr>
              <a:t>كليساي نوتردام</a:t>
            </a:r>
            <a:endParaRPr lang="fa-IR" dirty="0">
              <a:solidFill>
                <a:schemeClr val="bg1">
                  <a:lumMod val="75000"/>
                  <a:lumOff val="25000"/>
                </a:schemeClr>
              </a:solidFill>
            </a:endParaRPr>
          </a:p>
        </p:txBody>
      </p:sp>
      <p:sp>
        <p:nvSpPr>
          <p:cNvPr id="6" name="Content Placeholder 5"/>
          <p:cNvSpPr>
            <a:spLocks noGrp="1"/>
          </p:cNvSpPr>
          <p:nvPr>
            <p:ph idx="1"/>
          </p:nvPr>
        </p:nvSpPr>
        <p:spPr/>
        <p:txBody>
          <a:bodyPr>
            <a:noAutofit/>
          </a:bodyPr>
          <a:lstStyle/>
          <a:p>
            <a:r>
              <a:rPr lang="fa-IR" sz="2400" dirty="0">
                <a:solidFill>
                  <a:schemeClr val="bg1"/>
                </a:solidFill>
                <a:cs typeface="2  Homa" pitchFamily="2" charset="-78"/>
              </a:rPr>
              <a:t>در نقشه این کلیسا پنج راهرو قابل ملاحظه‌است ، که در آن شیوه بلوک بندی رومانسک با شیوه ‏تاق زنی شش بخشی صحن در دوره گوتیک آغازین ترکیب شده‌است . بازویی اصلی کوتاه است ‏و از حد راهروهای جانبی بیرونی فراتر رفته‌است . صحن اصلی به گوتیک آغازین چهار بخشی ‏است و یک سه دهانه به شکل یک رشته نقشهای گل سرخی دارد . ردیف پنجره‌های زیر ‏گنبدی با پایین آوردن نقشهای گل سرخی دارد ، سه دهانه تا حد بالای بالکانه ، پایین تر آورده ‏شده‌اند.‏</a:t>
            </a:r>
            <a:endParaRPr lang="en-US" sz="2400" dirty="0">
              <a:solidFill>
                <a:schemeClr val="bg1"/>
              </a:solidFill>
              <a:cs typeface="2  Homa" pitchFamily="2" charset="-78"/>
            </a:endParaRPr>
          </a:p>
        </p:txBody>
      </p:sp>
    </p:spTree>
  </p:cSld>
  <p:clrMapOvr>
    <a:masterClrMapping/>
  </p:clrMapOvr>
  <p:transition>
    <p:wedg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كليساي نوتردام</a:t>
            </a:r>
            <a:endParaRPr lang="fa-IR" dirty="0"/>
          </a:p>
        </p:txBody>
      </p:sp>
      <p:pic>
        <p:nvPicPr>
          <p:cNvPr id="4" name="Content Placeholder 3" descr="Slide256.JPG"/>
          <p:cNvPicPr>
            <a:picLocks noGrp="1" noChangeAspect="1"/>
          </p:cNvPicPr>
          <p:nvPr>
            <p:ph idx="1"/>
          </p:nvPr>
        </p:nvPicPr>
        <p:blipFill>
          <a:blip r:embed="rId2"/>
          <a:stretch>
            <a:fillRect/>
          </a:stretch>
        </p:blipFill>
        <p:spPr>
          <a:xfrm>
            <a:off x="1" y="0"/>
            <a:ext cx="9144000" cy="6858000"/>
          </a:xfrm>
        </p:spPr>
      </p:pic>
    </p:spTree>
  </p:cSld>
  <p:clrMapOvr>
    <a:masterClrMapping/>
  </p:clrMapOvr>
  <p:transition>
    <p:split dir="in"/>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كليساي نوتردام</a:t>
            </a:r>
            <a:endParaRPr lang="fa-IR" dirty="0"/>
          </a:p>
        </p:txBody>
      </p:sp>
      <p:pic>
        <p:nvPicPr>
          <p:cNvPr id="10" name="Content Placeholder 9" descr="Slide258.JPG"/>
          <p:cNvPicPr>
            <a:picLocks noGrp="1" noChangeAspect="1"/>
          </p:cNvPicPr>
          <p:nvPr>
            <p:ph idx="1"/>
          </p:nvPr>
        </p:nvPicPr>
        <p:blipFill>
          <a:blip r:embed="rId2"/>
          <a:stretch>
            <a:fillRect/>
          </a:stretch>
        </p:blipFill>
        <p:spPr>
          <a:xfrm>
            <a:off x="0" y="0"/>
            <a:ext cx="9143999" cy="6858000"/>
          </a:xfrm>
        </p:spPr>
      </p:pic>
    </p:spTree>
  </p:cSld>
  <p:clrMapOvr>
    <a:masterClrMapping/>
  </p:clrMapOvr>
  <p:transition>
    <p:wheel spokes="8"/>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endParaRPr lang="fa-IR"/>
          </a:p>
        </p:txBody>
      </p:sp>
      <p:pic>
        <p:nvPicPr>
          <p:cNvPr id="10" name="Content Placeholder 9" descr="Slide257.JPG"/>
          <p:cNvPicPr>
            <a:picLocks noGrp="1" noChangeAspect="1"/>
          </p:cNvPicPr>
          <p:nvPr>
            <p:ph idx="1"/>
          </p:nvPr>
        </p:nvPicPr>
        <p:blipFill>
          <a:blip r:embed="rId2"/>
          <a:stretch>
            <a:fillRect/>
          </a:stretch>
        </p:blipFill>
        <p:spPr>
          <a:xfrm>
            <a:off x="1" y="0"/>
            <a:ext cx="9144000" cy="6858000"/>
          </a:xfrm>
        </p:spPr>
      </p:pic>
    </p:spTree>
  </p:cSld>
  <p:clrMapOvr>
    <a:masterClrMapping/>
  </p:clrMapOvr>
  <p:transition>
    <p:wheel spokes="8"/>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chemeClr val="bg1">
                    <a:lumMod val="75000"/>
                    <a:lumOff val="25000"/>
                  </a:schemeClr>
                </a:solidFill>
              </a:rPr>
              <a:t>كليساي سن دني</a:t>
            </a:r>
            <a:endParaRPr lang="fa-IR" dirty="0">
              <a:solidFill>
                <a:schemeClr val="bg1">
                  <a:lumMod val="75000"/>
                  <a:lumOff val="25000"/>
                </a:schemeClr>
              </a:solidFill>
            </a:endParaRPr>
          </a:p>
        </p:txBody>
      </p:sp>
      <p:sp>
        <p:nvSpPr>
          <p:cNvPr id="3" name="Content Placeholder 2"/>
          <p:cNvSpPr>
            <a:spLocks noGrp="1"/>
          </p:cNvSpPr>
          <p:nvPr>
            <p:ph idx="1"/>
          </p:nvPr>
        </p:nvSpPr>
        <p:spPr/>
        <p:txBody>
          <a:bodyPr>
            <a:normAutofit fontScale="92500" lnSpcReduction="20000"/>
          </a:bodyPr>
          <a:lstStyle/>
          <a:p>
            <a:pPr>
              <a:buNone/>
            </a:pPr>
            <a:r>
              <a:rPr lang="fa-IR" sz="2400" dirty="0">
                <a:solidFill>
                  <a:schemeClr val="bg1"/>
                </a:solidFill>
                <a:cs typeface="2  Homa" pitchFamily="2" charset="-78"/>
              </a:rPr>
              <a:t>باسیلیکا یا کلیسای دیر سن دنی</a:t>
            </a:r>
            <a:r>
              <a:rPr lang="en-US" sz="2400" dirty="0">
                <a:solidFill>
                  <a:schemeClr val="bg1"/>
                </a:solidFill>
                <a:cs typeface="2  Homa" pitchFamily="2" charset="-78"/>
              </a:rPr>
              <a:t> (Saint-Denis) </a:t>
            </a:r>
            <a:r>
              <a:rPr lang="fa-IR" sz="2400" dirty="0">
                <a:solidFill>
                  <a:schemeClr val="bg1"/>
                </a:solidFill>
                <a:cs typeface="2  Homa" pitchFamily="2" charset="-78"/>
              </a:rPr>
              <a:t>در شهر سن دنی، واقع در نزدیکی شهر پاریس بین سالهای 1140 تا 1144 میلادی احداث شد. پیشینه این بنا که نخستین کلیسای جامع عظیم پاریس است به </a:t>
            </a:r>
            <a:r>
              <a:rPr lang="fa-IR" sz="2400" dirty="0" smtClean="0">
                <a:solidFill>
                  <a:schemeClr val="bg1"/>
                </a:solidFill>
                <a:cs typeface="2  Homa" pitchFamily="2" charset="-78"/>
              </a:rPr>
              <a:t>نمازخانه </a:t>
            </a:r>
            <a:r>
              <a:rPr lang="fa-IR" sz="2400" dirty="0">
                <a:solidFill>
                  <a:schemeClr val="bg1"/>
                </a:solidFill>
                <a:cs typeface="2  Homa" pitchFamily="2" charset="-78"/>
              </a:rPr>
              <a:t>ای کوچـک در قبـرسـتان سـن دنـی در قـرن پنجـم میـلادی بـاز می </a:t>
            </a:r>
            <a:r>
              <a:rPr lang="fa-IR" sz="2400" dirty="0" smtClean="0">
                <a:solidFill>
                  <a:schemeClr val="bg1"/>
                </a:solidFill>
                <a:cs typeface="2  Homa" pitchFamily="2" charset="-78"/>
              </a:rPr>
              <a:t>گردد.</a:t>
            </a:r>
          </a:p>
          <a:p>
            <a:pPr>
              <a:buNone/>
            </a:pPr>
            <a:r>
              <a:rPr lang="fa-IR" sz="2400" dirty="0">
                <a:solidFill>
                  <a:schemeClr val="bg1"/>
                </a:solidFill>
                <a:cs typeface="2  Homa" pitchFamily="2" charset="-78"/>
              </a:rPr>
              <a:t>این بنـا اختصـاص به یادبـودهای مقدس سن دنی </a:t>
            </a:r>
            <a:r>
              <a:rPr lang="en-US" sz="2400" dirty="0">
                <a:solidFill>
                  <a:schemeClr val="bg1"/>
                </a:solidFill>
                <a:cs typeface="2  Homa" pitchFamily="2" charset="-78"/>
              </a:rPr>
              <a:t>(</a:t>
            </a:r>
            <a:r>
              <a:rPr lang="fa-IR" sz="2400" dirty="0">
                <a:solidFill>
                  <a:schemeClr val="bg1"/>
                </a:solidFill>
                <a:cs typeface="2  Homa" pitchFamily="2" charset="-78"/>
              </a:rPr>
              <a:t>دنی شکل فرانسوی دیونوسیوس است) و سایر قدیسـان داشت. در حقیـقت، دیر سن دنی نه تنها زیارتگاه، بلکه بنایی سلطنتی بشمار می رفت که پادشـاهان فرانسه در آن به خاک سپرده می شدند</a:t>
            </a:r>
            <a:r>
              <a:rPr lang="en-US" sz="2400" dirty="0" smtClean="0">
                <a:solidFill>
                  <a:schemeClr val="bg1"/>
                </a:solidFill>
                <a:cs typeface="2  Homa" pitchFamily="2" charset="-78"/>
              </a:rPr>
              <a:t>.</a:t>
            </a:r>
          </a:p>
          <a:p>
            <a:pPr>
              <a:buNone/>
            </a:pPr>
            <a:r>
              <a:rPr lang="fa-IR" sz="2400" dirty="0">
                <a:solidFill>
                  <a:schemeClr val="bg1"/>
                </a:solidFill>
                <a:cs typeface="2  Homa" pitchFamily="2" charset="-78"/>
              </a:rPr>
              <a:t>صحـن نمـایی سه بخشی، شامل قوسـهای صحـن</a:t>
            </a:r>
            <a:r>
              <a:rPr lang="en-US" sz="2400" dirty="0">
                <a:solidFill>
                  <a:schemeClr val="bg1"/>
                </a:solidFill>
                <a:cs typeface="2  Homa" pitchFamily="2" charset="-78"/>
              </a:rPr>
              <a:t> (arcade)</a:t>
            </a:r>
            <a:r>
              <a:rPr lang="fa-IR" sz="2400" dirty="0">
                <a:solidFill>
                  <a:schemeClr val="bg1"/>
                </a:solidFill>
                <a:cs typeface="2  Homa" pitchFamily="2" charset="-78"/>
              </a:rPr>
              <a:t>، طـاقـهای سـه دهـانه</a:t>
            </a:r>
            <a:r>
              <a:rPr lang="en-US" sz="2400" dirty="0">
                <a:solidFill>
                  <a:schemeClr val="bg1"/>
                </a:solidFill>
                <a:cs typeface="2  Homa" pitchFamily="2" charset="-78"/>
              </a:rPr>
              <a:t> (triforium) </a:t>
            </a:r>
            <a:r>
              <a:rPr lang="fa-IR" sz="2400" dirty="0">
                <a:solidFill>
                  <a:schemeClr val="bg1"/>
                </a:solidFill>
                <a:cs typeface="2  Homa" pitchFamily="2" charset="-78"/>
              </a:rPr>
              <a:t>و ردیـف پنجره زیر طاقی سقف</a:t>
            </a:r>
            <a:r>
              <a:rPr lang="en-US" sz="2400" dirty="0">
                <a:solidFill>
                  <a:schemeClr val="bg1"/>
                </a:solidFill>
                <a:cs typeface="2  Homa" pitchFamily="2" charset="-78"/>
              </a:rPr>
              <a:t> (clerostory) </a:t>
            </a:r>
            <a:r>
              <a:rPr lang="fa-IR" sz="2400" dirty="0">
                <a:solidFill>
                  <a:schemeClr val="bg1"/>
                </a:solidFill>
                <a:cs typeface="2  Homa" pitchFamily="2" charset="-78"/>
              </a:rPr>
              <a:t>دارد</a:t>
            </a:r>
            <a:r>
              <a:rPr lang="en-US" sz="2400" dirty="0">
                <a:solidFill>
                  <a:schemeClr val="bg1"/>
                </a:solidFill>
                <a:cs typeface="2  Homa" pitchFamily="2" charset="-78"/>
              </a:rPr>
              <a:t>.</a:t>
            </a:r>
            <a:br>
              <a:rPr lang="en-US" sz="2400" dirty="0">
                <a:solidFill>
                  <a:schemeClr val="bg1"/>
                </a:solidFill>
                <a:cs typeface="2  Homa" pitchFamily="2" charset="-78"/>
              </a:rPr>
            </a:br>
            <a:r>
              <a:rPr lang="fa-IR" sz="2400" dirty="0">
                <a:solidFill>
                  <a:schemeClr val="bg1"/>
                </a:solidFill>
                <a:cs typeface="2  Homa" pitchFamily="2" charset="-78"/>
              </a:rPr>
              <a:t>کلیسای دیر سن دنـی نقــطه آغـازی بـود بـــرای ایجــاد جــایگاه خواننــدگان نـورانـی و درخشـان کـه در دیگــر آثــار گـوتیک نیـــز بــه چشم مـی خـورد. همچنین در این بنا از طاق و تویـــزه های متقـــاطع و پشـــت بنـــدهـای معـلق اسـتفاده گردیـده است؛ هرچند که یکی از نخسـتین نمودهای پشـت بند معلـق در کلیسـای دیر کلونی</a:t>
            </a:r>
            <a:r>
              <a:rPr lang="en-US" sz="2400" dirty="0">
                <a:solidFill>
                  <a:schemeClr val="bg1"/>
                </a:solidFill>
                <a:cs typeface="2  Homa" pitchFamily="2" charset="-78"/>
              </a:rPr>
              <a:t> (Cluny – </a:t>
            </a:r>
            <a:r>
              <a:rPr lang="fa-IR" sz="2400" dirty="0">
                <a:solidFill>
                  <a:schemeClr val="bg1"/>
                </a:solidFill>
                <a:cs typeface="2  Homa" pitchFamily="2" charset="-78"/>
              </a:rPr>
              <a:t>حدود 1130 م.) و کلیسای جامع سنس موجود می باشد</a:t>
            </a:r>
            <a:r>
              <a:rPr lang="en-US" sz="2400" dirty="0">
                <a:solidFill>
                  <a:schemeClr val="bg1"/>
                </a:solidFill>
                <a:cs typeface="2  Homa" pitchFamily="2" charset="-78"/>
              </a:rPr>
              <a:t>.</a:t>
            </a:r>
            <a:endParaRPr lang="fa-IR" sz="2400" dirty="0" smtClean="0">
              <a:solidFill>
                <a:schemeClr val="bg1"/>
              </a:solidFill>
              <a:cs typeface="2  Homa" pitchFamily="2" charset="-78"/>
            </a:endParaRPr>
          </a:p>
          <a:p>
            <a:pPr>
              <a:buNone/>
            </a:pPr>
            <a:endParaRPr lang="fa-IR" sz="2400" dirty="0">
              <a:cs typeface="2  Homa" pitchFamily="2" charset="-78"/>
            </a:endParaRPr>
          </a:p>
        </p:txBody>
      </p:sp>
    </p:spTree>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a-IR" dirty="0" smtClean="0">
                <a:solidFill>
                  <a:schemeClr val="bg1">
                    <a:lumMod val="75000"/>
                    <a:lumOff val="25000"/>
                  </a:schemeClr>
                </a:solidFill>
              </a:rPr>
              <a:t>كليساي سن دني</a:t>
            </a:r>
            <a:endParaRPr lang="fa-IR" dirty="0">
              <a:solidFill>
                <a:schemeClr val="bg1">
                  <a:lumMod val="75000"/>
                  <a:lumOff val="25000"/>
                </a:schemeClr>
              </a:solidFill>
            </a:endParaRPr>
          </a:p>
        </p:txBody>
      </p:sp>
      <p:pic>
        <p:nvPicPr>
          <p:cNvPr id="7" name="Content Placeholder 6" descr="سن دنی.jpg"/>
          <p:cNvPicPr>
            <a:picLocks noGrp="1" noChangeAspect="1"/>
          </p:cNvPicPr>
          <p:nvPr>
            <p:ph sz="half" idx="1"/>
          </p:nvPr>
        </p:nvPicPr>
        <p:blipFill>
          <a:blip r:embed="rId2"/>
          <a:stretch>
            <a:fillRect/>
          </a:stretch>
        </p:blipFill>
        <p:spPr>
          <a:xfrm>
            <a:off x="785786" y="1571612"/>
            <a:ext cx="3348017" cy="5000660"/>
          </a:xfrm>
        </p:spPr>
      </p:pic>
      <p:sp>
        <p:nvSpPr>
          <p:cNvPr id="6" name="Content Placeholder 5"/>
          <p:cNvSpPr>
            <a:spLocks noGrp="1"/>
          </p:cNvSpPr>
          <p:nvPr>
            <p:ph sz="half" idx="2"/>
          </p:nvPr>
        </p:nvSpPr>
        <p:spPr/>
        <p:txBody>
          <a:bodyPr>
            <a:normAutofit lnSpcReduction="10000"/>
          </a:bodyPr>
          <a:lstStyle/>
          <a:p>
            <a:r>
              <a:rPr lang="fa-IR" sz="2400" dirty="0">
                <a:solidFill>
                  <a:schemeClr val="bg1"/>
                </a:solidFill>
                <a:cs typeface="2  Homa" pitchFamily="2" charset="-78"/>
              </a:rPr>
              <a:t>از دیگر نکات برجسته در این بنا که الگوی ماندگار کلیساهای جامع فرانسه دوران گوتیک شد، جایگزینی پنجره ها به جای دیوارهای ضخیم بود. از این به بعد، معماران برای به حداقل رسـاندن تعداد دیوارها با یکدیگر به رقابت پرداختـند و می کوشیدند ارتباط ظریفتری بین تکیه گاهها برقرار سازند و ضخامتشان را تا آنجا که امکان دارد، کاهش دهند</a:t>
            </a:r>
            <a:r>
              <a:rPr lang="en-US" sz="2400" dirty="0">
                <a:solidFill>
                  <a:schemeClr val="bg1"/>
                </a:solidFill>
                <a:cs typeface="2  Homa" pitchFamily="2" charset="-78"/>
              </a:rPr>
              <a:t>.</a:t>
            </a:r>
            <a:br>
              <a:rPr lang="en-US" sz="2400" dirty="0">
                <a:solidFill>
                  <a:schemeClr val="bg1"/>
                </a:solidFill>
                <a:cs typeface="2  Homa" pitchFamily="2" charset="-78"/>
              </a:rPr>
            </a:br>
            <a:endParaRPr lang="fa-IR" sz="2400" dirty="0">
              <a:solidFill>
                <a:schemeClr val="bg1"/>
              </a:solidFill>
              <a:cs typeface="2  Homa" pitchFamily="2" charset="-78"/>
            </a:endParaRPr>
          </a:p>
        </p:txBody>
      </p:sp>
    </p:spTree>
  </p:cSld>
  <p:clrMapOvr>
    <a:masterClrMapping/>
  </p:clrMapOvr>
  <p:transition>
    <p:split dir="in"/>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fa-IR" dirty="0" smtClean="0">
                <a:solidFill>
                  <a:schemeClr val="bg1">
                    <a:lumMod val="75000"/>
                    <a:lumOff val="25000"/>
                  </a:schemeClr>
                </a:solidFill>
              </a:rPr>
              <a:t>كليساي سن دني</a:t>
            </a:r>
            <a:endParaRPr lang="fa-IR" dirty="0">
              <a:solidFill>
                <a:schemeClr val="bg1">
                  <a:lumMod val="75000"/>
                  <a:lumOff val="25000"/>
                </a:schemeClr>
              </a:solidFill>
            </a:endParaRPr>
          </a:p>
        </p:txBody>
      </p:sp>
      <p:pic>
        <p:nvPicPr>
          <p:cNvPr id="5" name="Content Placeholder 4" descr="st-denis-plan.jpg"/>
          <p:cNvPicPr>
            <a:picLocks noGrp="1" noChangeAspect="1"/>
          </p:cNvPicPr>
          <p:nvPr>
            <p:ph idx="1"/>
          </p:nvPr>
        </p:nvPicPr>
        <p:blipFill>
          <a:blip r:embed="rId2"/>
          <a:stretch>
            <a:fillRect/>
          </a:stretch>
        </p:blipFill>
        <p:spPr>
          <a:xfrm>
            <a:off x="1428728" y="1600200"/>
            <a:ext cx="6143668" cy="4900634"/>
          </a:xfrm>
        </p:spPr>
      </p:pic>
    </p:spTree>
  </p:cSld>
  <p:clrMapOvr>
    <a:masterClrMapping/>
  </p:clrMapOvr>
  <p:transition>
    <p:split orient="vert" dir="in"/>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Slide252.JPG"/>
          <p:cNvPicPr>
            <a:picLocks noGrp="1" noChangeAspect="1"/>
          </p:cNvPicPr>
          <p:nvPr>
            <p:ph idx="1"/>
          </p:nvPr>
        </p:nvPicPr>
        <p:blipFill>
          <a:blip r:embed="rId2"/>
          <a:stretch>
            <a:fillRect/>
          </a:stretch>
        </p:blipFill>
        <p:spPr>
          <a:xfrm>
            <a:off x="0" y="0"/>
            <a:ext cx="9144000" cy="6858000"/>
          </a:xfrm>
        </p:spPr>
      </p:pic>
    </p:spTree>
  </p:cSld>
  <p:clrMapOvr>
    <a:masterClrMapping/>
  </p:clrMapOvr>
  <p:transition>
    <p:split orient="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كليساي سن دني</a:t>
            </a:r>
            <a:endParaRPr lang="fa-IR" dirty="0"/>
          </a:p>
        </p:txBody>
      </p:sp>
      <p:pic>
        <p:nvPicPr>
          <p:cNvPr id="5" name="Content Placeholder 4" descr="سن دنی2.jpg"/>
          <p:cNvPicPr>
            <a:picLocks noGrp="1" noChangeAspect="1"/>
          </p:cNvPicPr>
          <p:nvPr>
            <p:ph sz="half" idx="1"/>
          </p:nvPr>
        </p:nvPicPr>
        <p:blipFill>
          <a:blip r:embed="rId2"/>
          <a:stretch>
            <a:fillRect/>
          </a:stretch>
        </p:blipFill>
        <p:spPr>
          <a:xfrm>
            <a:off x="457199" y="1428736"/>
            <a:ext cx="4329115" cy="4143404"/>
          </a:xfrm>
        </p:spPr>
      </p:pic>
      <p:pic>
        <p:nvPicPr>
          <p:cNvPr id="6" name="Content Placeholder 5" descr="سن دنی6.jpg"/>
          <p:cNvPicPr>
            <a:picLocks noGrp="1" noChangeAspect="1"/>
          </p:cNvPicPr>
          <p:nvPr>
            <p:ph sz="half" idx="2"/>
          </p:nvPr>
        </p:nvPicPr>
        <p:blipFill>
          <a:blip r:embed="rId3"/>
          <a:stretch>
            <a:fillRect/>
          </a:stretch>
        </p:blipFill>
        <p:spPr>
          <a:xfrm>
            <a:off x="5040834" y="1500174"/>
            <a:ext cx="3645965" cy="4000528"/>
          </a:xfrm>
        </p:spPr>
      </p:pic>
    </p:spTree>
  </p:cSld>
  <p:clrMapOvr>
    <a:masterClrMapping/>
  </p:clrMapOvr>
  <p:transition>
    <p:strips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معمار رومانسك</a:t>
            </a:r>
            <a:endParaRPr lang="fa-IR" dirty="0"/>
          </a:p>
        </p:txBody>
      </p:sp>
      <p:pic>
        <p:nvPicPr>
          <p:cNvPr id="4" name="Content Placeholder 3" descr="Slide238.JPG"/>
          <p:cNvPicPr>
            <a:picLocks noGrp="1" noChangeAspect="1"/>
          </p:cNvPicPr>
          <p:nvPr>
            <p:ph idx="1"/>
          </p:nvPr>
        </p:nvPicPr>
        <p:blipFill>
          <a:blip r:embed="rId2"/>
          <a:stretch>
            <a:fillRect/>
          </a:stretch>
        </p:blipFill>
        <p:spPr>
          <a:xfrm>
            <a:off x="-33894" y="0"/>
            <a:ext cx="9177893" cy="6858000"/>
          </a:xfrm>
        </p:spPr>
      </p:pic>
    </p:spTree>
  </p:cSld>
  <p:clrMapOvr>
    <a:masterClrMapping/>
  </p:clrMapOvr>
  <p:transition>
    <p:cu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a-IR" dirty="0" smtClean="0"/>
              <a:t>كليساي سن دني</a:t>
            </a:r>
            <a:endParaRPr lang="fa-IR" dirty="0"/>
          </a:p>
        </p:txBody>
      </p:sp>
      <p:pic>
        <p:nvPicPr>
          <p:cNvPr id="7" name="Content Placeholder 6" descr="سن دنی 4.gif"/>
          <p:cNvPicPr>
            <a:picLocks noGrp="1" noChangeAspect="1"/>
          </p:cNvPicPr>
          <p:nvPr>
            <p:ph sz="half" idx="1"/>
          </p:nvPr>
        </p:nvPicPr>
        <p:blipFill>
          <a:blip r:embed="rId2"/>
          <a:stretch>
            <a:fillRect/>
          </a:stretch>
        </p:blipFill>
        <p:spPr>
          <a:xfrm>
            <a:off x="723900" y="1720056"/>
            <a:ext cx="3505200" cy="4286250"/>
          </a:xfrm>
        </p:spPr>
      </p:pic>
      <p:pic>
        <p:nvPicPr>
          <p:cNvPr id="8" name="Content Placeholder 7" descr="سن دنی 5.jpeg"/>
          <p:cNvPicPr>
            <a:picLocks noGrp="1" noChangeAspect="1"/>
          </p:cNvPicPr>
          <p:nvPr>
            <p:ph sz="half" idx="2"/>
          </p:nvPr>
        </p:nvPicPr>
        <p:blipFill>
          <a:blip r:embed="rId3"/>
          <a:stretch>
            <a:fillRect/>
          </a:stretch>
        </p:blipFill>
        <p:spPr>
          <a:xfrm>
            <a:off x="5143504" y="1785926"/>
            <a:ext cx="2936723" cy="4429156"/>
          </a:xfrm>
        </p:spPr>
      </p:pic>
    </p:spTree>
  </p:cSld>
  <p:clrMapOvr>
    <a:masterClrMapping/>
  </p:clrMapOvr>
  <p:transition>
    <p:circl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chemeClr val="bg1">
                    <a:lumMod val="75000"/>
                    <a:lumOff val="25000"/>
                  </a:schemeClr>
                </a:solidFill>
              </a:rPr>
              <a:t>كليساي لائون</a:t>
            </a:r>
            <a:endParaRPr lang="fa-IR" dirty="0">
              <a:solidFill>
                <a:schemeClr val="bg1">
                  <a:lumMod val="75000"/>
                  <a:lumOff val="25000"/>
                </a:schemeClr>
              </a:solidFill>
            </a:endParaRPr>
          </a:p>
        </p:txBody>
      </p:sp>
      <p:sp>
        <p:nvSpPr>
          <p:cNvPr id="3" name="Content Placeholder 2"/>
          <p:cNvSpPr>
            <a:spLocks noGrp="1"/>
          </p:cNvSpPr>
          <p:nvPr>
            <p:ph idx="1"/>
          </p:nvPr>
        </p:nvSpPr>
        <p:spPr/>
        <p:txBody>
          <a:bodyPr>
            <a:normAutofit fontScale="77500" lnSpcReduction="20000"/>
          </a:bodyPr>
          <a:lstStyle/>
          <a:p>
            <a:pPr rtl="0"/>
            <a:r>
              <a:rPr lang="fa-IR" sz="3100" dirty="0">
                <a:solidFill>
                  <a:schemeClr val="bg1"/>
                </a:solidFill>
                <a:cs typeface="2  Homa" pitchFamily="2" charset="-78"/>
              </a:rPr>
              <a:t>کلیسای لائون، از آثار معماری گوتیک آغازین است که در سال ۱۱۶۰ میلادی در پاریس ساخته شد. هر چند این کلیسا بسیاری از ویژگی‌های معماری رمانسک را داراست ولی وجود المانهای معماری گوتیک مانند طاق جناغی و قوس تیزه دار موجب شده جز سبک هنر گوتیک بشمار بیاید</a:t>
            </a:r>
            <a:r>
              <a:rPr lang="en-US" sz="3100" dirty="0">
                <a:solidFill>
                  <a:schemeClr val="bg1"/>
                </a:solidFill>
                <a:cs typeface="2  Homa" pitchFamily="2" charset="-78"/>
              </a:rPr>
              <a:t>.</a:t>
            </a:r>
            <a:br>
              <a:rPr lang="en-US" sz="3100" dirty="0">
                <a:solidFill>
                  <a:schemeClr val="bg1"/>
                </a:solidFill>
                <a:cs typeface="2  Homa" pitchFamily="2" charset="-78"/>
              </a:rPr>
            </a:br>
            <a:r>
              <a:rPr lang="en-US" sz="3100" dirty="0">
                <a:solidFill>
                  <a:schemeClr val="bg1"/>
                </a:solidFill>
                <a:cs typeface="2  Homa" pitchFamily="2" charset="-78"/>
              </a:rPr>
              <a:t/>
            </a:r>
            <a:br>
              <a:rPr lang="en-US" sz="3100" dirty="0">
                <a:solidFill>
                  <a:schemeClr val="bg1"/>
                </a:solidFill>
                <a:cs typeface="2  Homa" pitchFamily="2" charset="-78"/>
              </a:rPr>
            </a:br>
            <a:r>
              <a:rPr lang="fa-IR" sz="3100" dirty="0">
                <a:solidFill>
                  <a:schemeClr val="bg1"/>
                </a:solidFill>
                <a:cs typeface="2  Homa" pitchFamily="2" charset="-78"/>
              </a:rPr>
              <a:t>پلان امروزی آن تقریباً دراز و باریک است و حال و هوایی انگلیسی دارد. سقف شیب دار چوبی بالای بالکانه، قوس بندی صحن، ردیف پنجره‌های زیر گنبد از ویژگی‌های گوتیک اولیه‌است که در این بنا دیده می‌شود</a:t>
            </a:r>
            <a:r>
              <a:rPr lang="en-US" sz="3100" dirty="0">
                <a:solidFill>
                  <a:schemeClr val="bg1"/>
                </a:solidFill>
                <a:cs typeface="2  Homa" pitchFamily="2" charset="-78"/>
              </a:rPr>
              <a:t>.</a:t>
            </a:r>
            <a:br>
              <a:rPr lang="en-US" sz="3100" dirty="0">
                <a:solidFill>
                  <a:schemeClr val="bg1"/>
                </a:solidFill>
                <a:cs typeface="2  Homa" pitchFamily="2" charset="-78"/>
              </a:rPr>
            </a:br>
            <a:r>
              <a:rPr lang="en-US" sz="3100" dirty="0">
                <a:solidFill>
                  <a:schemeClr val="bg1"/>
                </a:solidFill>
                <a:cs typeface="2  Homa" pitchFamily="2" charset="-78"/>
              </a:rPr>
              <a:t/>
            </a:r>
            <a:br>
              <a:rPr lang="en-US" sz="3100" dirty="0">
                <a:solidFill>
                  <a:schemeClr val="bg1"/>
                </a:solidFill>
                <a:cs typeface="2  Homa" pitchFamily="2" charset="-78"/>
              </a:rPr>
            </a:br>
            <a:r>
              <a:rPr lang="fa-IR" sz="3100" dirty="0">
                <a:solidFill>
                  <a:schemeClr val="bg1"/>
                </a:solidFill>
                <a:cs typeface="2  Homa" pitchFamily="2" charset="-78"/>
              </a:rPr>
              <a:t>در کلیسای لائون دو برج در دو طرف هر یک از بازویی‌ها یک برج گلدسته و دو برج غربی وجود دارد که تعدادشان روی هم رفته به ۷ برج یعنی به عدد کامل عرفانی می‌رسد. این عدد کامل برج‌ها از ویژگی‌های گوتیک آغازین بوده‌است</a:t>
            </a:r>
            <a:r>
              <a:rPr lang="en-US" dirty="0"/>
              <a:t>.</a:t>
            </a:r>
          </a:p>
        </p:txBody>
      </p:sp>
    </p:spTree>
  </p:cSld>
  <p:clrMapOvr>
    <a:masterClrMapping/>
  </p:clrMapOvr>
  <p:transition>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كليساي لائون</a:t>
            </a:r>
            <a:endParaRPr lang="fa-IR" dirty="0"/>
          </a:p>
        </p:txBody>
      </p:sp>
      <p:pic>
        <p:nvPicPr>
          <p:cNvPr id="6" name="Content Placeholder 5" descr="Slide253.JPG"/>
          <p:cNvPicPr>
            <a:picLocks noGrp="1" noChangeAspect="1"/>
          </p:cNvPicPr>
          <p:nvPr>
            <p:ph idx="1"/>
          </p:nvPr>
        </p:nvPicPr>
        <p:blipFill>
          <a:blip r:embed="rId2"/>
          <a:stretch>
            <a:fillRect/>
          </a:stretch>
        </p:blipFill>
        <p:spPr>
          <a:xfrm>
            <a:off x="0" y="0"/>
            <a:ext cx="9082643" cy="6858000"/>
          </a:xfrm>
        </p:spPr>
      </p:pic>
    </p:spTree>
  </p:cSld>
  <p:clrMapOvr>
    <a:masterClrMapping/>
  </p:clrMapOvr>
  <p:transition>
    <p:diamon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Slide254.JPG"/>
          <p:cNvPicPr>
            <a:picLocks noGrp="1" noChangeAspect="1"/>
          </p:cNvPicPr>
          <p:nvPr>
            <p:ph idx="1"/>
          </p:nvPr>
        </p:nvPicPr>
        <p:blipFill>
          <a:blip r:embed="rId2"/>
          <a:stretch>
            <a:fillRect/>
          </a:stretch>
        </p:blipFill>
        <p:spPr>
          <a:xfrm>
            <a:off x="0" y="0"/>
            <a:ext cx="9143999" cy="6858000"/>
          </a:xfrm>
        </p:spPr>
      </p:pic>
    </p:spTree>
  </p:cSld>
  <p:clrMapOvr>
    <a:masterClrMapping/>
  </p:clrMapOvr>
  <p:transition>
    <p:plus/>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Slide255.JPG"/>
          <p:cNvPicPr>
            <a:picLocks noGrp="1" noChangeAspect="1"/>
          </p:cNvPicPr>
          <p:nvPr>
            <p:ph idx="1"/>
          </p:nvPr>
        </p:nvPicPr>
        <p:blipFill>
          <a:blip r:embed="rId2"/>
          <a:stretch>
            <a:fillRect/>
          </a:stretch>
        </p:blipFill>
        <p:spPr>
          <a:xfrm>
            <a:off x="1" y="0"/>
            <a:ext cx="9144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newsfla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معماري رومانشك</a:t>
            </a:r>
            <a:endParaRPr lang="fa-IR" dirty="0"/>
          </a:p>
        </p:txBody>
      </p:sp>
      <p:pic>
        <p:nvPicPr>
          <p:cNvPr id="4" name="Content Placeholder 3" descr="Slide239.JPG"/>
          <p:cNvPicPr>
            <a:picLocks noGrp="1" noChangeAspect="1"/>
          </p:cNvPicPr>
          <p:nvPr>
            <p:ph idx="1"/>
          </p:nvPr>
        </p:nvPicPr>
        <p:blipFill>
          <a:blip r:embed="rId2"/>
          <a:stretch>
            <a:fillRect/>
          </a:stretch>
        </p:blipFill>
        <p:spPr>
          <a:xfrm>
            <a:off x="0" y="0"/>
            <a:ext cx="9177893" cy="6858000"/>
          </a:xfrm>
        </p:spPr>
      </p:pic>
    </p:spTree>
  </p:cSld>
  <p:clrMapOvr>
    <a:masterClrMapping/>
  </p:clrMapOvr>
  <p:transition>
    <p:cut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chemeClr val="bg1">
                    <a:lumMod val="75000"/>
                    <a:lumOff val="25000"/>
                  </a:schemeClr>
                </a:solidFill>
              </a:rPr>
              <a:t>كليساي سنت اتين</a:t>
            </a:r>
            <a:endParaRPr lang="fa-IR" dirty="0">
              <a:solidFill>
                <a:schemeClr val="bg1">
                  <a:lumMod val="75000"/>
                  <a:lumOff val="25000"/>
                </a:schemeClr>
              </a:solidFill>
            </a:endParaRPr>
          </a:p>
        </p:txBody>
      </p:sp>
      <p:pic>
        <p:nvPicPr>
          <p:cNvPr id="1026" name="Picture 2" descr="C:\Documents and Settings\Dear-User\Desktop\معماری جهان 93.2.30\Slide240.JPG"/>
          <p:cNvPicPr>
            <a:picLocks noGrp="1" noChangeAspect="1" noChangeArrowheads="1"/>
          </p:cNvPicPr>
          <p:nvPr>
            <p:ph idx="1"/>
          </p:nvPr>
        </p:nvPicPr>
        <p:blipFill>
          <a:blip r:embed="rId2"/>
          <a:srcRect/>
          <a:stretch>
            <a:fillRect/>
          </a:stretch>
        </p:blipFill>
        <p:spPr bwMode="auto">
          <a:xfrm>
            <a:off x="857225" y="1600200"/>
            <a:ext cx="7643866" cy="4708525"/>
          </a:xfrm>
          <a:prstGeom prst="rect">
            <a:avLst/>
          </a:prstGeom>
          <a:noFill/>
        </p:spPr>
      </p:pic>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2052" name="Picture 4" descr="C:\Documents and Settings\Dear-User\Desktop\معماری جهان 93.2.30\Slide241.JPG"/>
          <p:cNvPicPr>
            <a:picLocks noGrp="1" noChangeAspect="1" noChangeArrowheads="1"/>
          </p:cNvPicPr>
          <p:nvPr>
            <p:ph idx="1"/>
          </p:nvPr>
        </p:nvPicPr>
        <p:blipFill>
          <a:blip r:embed="rId2"/>
          <a:srcRect/>
          <a:stretch>
            <a:fillRect/>
          </a:stretch>
        </p:blipFill>
        <p:spPr bwMode="auto">
          <a:xfrm>
            <a:off x="1" y="0"/>
            <a:ext cx="9144000" cy="6858000"/>
          </a:xfrm>
          <a:prstGeom prst="rect">
            <a:avLst/>
          </a:prstGeom>
          <a:noFill/>
        </p:spPr>
      </p:pic>
    </p:spTree>
  </p:cSld>
  <p:clrMapOvr>
    <a:masterClrMapping/>
  </p:clrMapOvr>
  <p:transition>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3075" name="Picture 3" descr="C:\Documents and Settings\Dear-User\Desktop\معماری جهان 93.2.30\Slide242.JPG"/>
          <p:cNvPicPr>
            <a:picLocks noGrp="1" noChangeAspect="1" noChangeArrowheads="1"/>
          </p:cNvPicPr>
          <p:nvPr>
            <p:ph idx="1"/>
          </p:nvPr>
        </p:nvPicPr>
        <p:blipFill>
          <a:blip r:embed="rId2"/>
          <a:srcRect/>
          <a:stretch>
            <a:fillRect/>
          </a:stretch>
        </p:blipFill>
        <p:spPr bwMode="auto">
          <a:xfrm>
            <a:off x="0" y="0"/>
            <a:ext cx="9177893" cy="6858000"/>
          </a:xfrm>
          <a:prstGeom prst="rect">
            <a:avLst/>
          </a:prstGeom>
          <a:noFill/>
        </p:spPr>
      </p:pic>
    </p:spTree>
  </p:cSld>
  <p:clrMapOvr>
    <a:masterClrMapping/>
  </p:clrMapOvr>
  <p:transition>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Slide243.JPG"/>
          <p:cNvPicPr>
            <a:picLocks noGrp="1" noChangeAspect="1"/>
          </p:cNvPicPr>
          <p:nvPr>
            <p:ph idx="1"/>
          </p:nvPr>
        </p:nvPicPr>
        <p:blipFill>
          <a:blip r:embed="rId2"/>
          <a:stretch>
            <a:fillRect/>
          </a:stretch>
        </p:blipFill>
        <p:spPr>
          <a:xfrm>
            <a:off x="0" y="0"/>
            <a:ext cx="9143999" cy="6858000"/>
          </a:xfrm>
        </p:spPr>
      </p:pic>
    </p:spTree>
  </p:cSld>
  <p:clrMapOvr>
    <a:masterClrMapping/>
  </p:clrMapOvr>
  <p:transition>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Slide246.JPG"/>
          <p:cNvPicPr>
            <a:picLocks noGrp="1" noChangeAspect="1"/>
          </p:cNvPicPr>
          <p:nvPr>
            <p:ph idx="1"/>
          </p:nvPr>
        </p:nvPicPr>
        <p:blipFill>
          <a:blip r:embed="rId2"/>
          <a:stretch>
            <a:fillRect/>
          </a:stretch>
        </p:blipFill>
        <p:spPr>
          <a:xfrm>
            <a:off x="0" y="0"/>
            <a:ext cx="9144000" cy="6858000"/>
          </a:xfrm>
        </p:spPr>
      </p:pic>
    </p:spTree>
  </p:cSld>
  <p:clrMapOvr>
    <a:masterClrMapping/>
  </p:clrMapOvr>
  <p:transition>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304</TotalTime>
  <Words>582</Words>
  <Application>Microsoft Office PowerPoint</Application>
  <PresentationFormat>On-screen Show (4:3)</PresentationFormat>
  <Paragraphs>37</Paragraphs>
  <Slides>34</Slides>
  <Notes>1</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Apex</vt:lpstr>
      <vt:lpstr>به نامش و به يادش</vt:lpstr>
      <vt:lpstr>معماري فرانسه</vt:lpstr>
      <vt:lpstr>معمار رومانسك</vt:lpstr>
      <vt:lpstr>معماري رومانشك</vt:lpstr>
      <vt:lpstr>كليساي سنت اتين</vt:lpstr>
      <vt:lpstr>Slide 6</vt:lpstr>
      <vt:lpstr>Slide 7</vt:lpstr>
      <vt:lpstr>Slide 8</vt:lpstr>
      <vt:lpstr>Slide 9</vt:lpstr>
      <vt:lpstr>Slide 10</vt:lpstr>
      <vt:lpstr>Slide 11</vt:lpstr>
      <vt:lpstr>Slide 12</vt:lpstr>
      <vt:lpstr>معماري گوتيگ</vt:lpstr>
      <vt:lpstr>معماري گوتيك</vt:lpstr>
      <vt:lpstr>Slide 15</vt:lpstr>
      <vt:lpstr>Slide 16</vt:lpstr>
      <vt:lpstr>Slide 17</vt:lpstr>
      <vt:lpstr>Slide 18</vt:lpstr>
      <vt:lpstr>Slide 19</vt:lpstr>
      <vt:lpstr>كليساي نوتردام</vt:lpstr>
      <vt:lpstr>كليساي نوتردام</vt:lpstr>
      <vt:lpstr>كليساي نوتردام</vt:lpstr>
      <vt:lpstr>كليساي نوتردام</vt:lpstr>
      <vt:lpstr>Slide 24</vt:lpstr>
      <vt:lpstr>كليساي سن دني</vt:lpstr>
      <vt:lpstr>كليساي سن دني</vt:lpstr>
      <vt:lpstr>كليساي سن دني</vt:lpstr>
      <vt:lpstr>Slide 28</vt:lpstr>
      <vt:lpstr>كليساي سن دني</vt:lpstr>
      <vt:lpstr>كليساي سن دني</vt:lpstr>
      <vt:lpstr>كليساي لائون</vt:lpstr>
      <vt:lpstr>كليساي لائون</vt:lpstr>
      <vt:lpstr>Slide 33</vt:lpstr>
      <vt:lpstr>Slide 34</vt:lpstr>
    </vt:vector>
  </TitlesOfParts>
  <Company>MRT Win2Farsi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Dear User</dc:creator>
  <cp:lastModifiedBy>Dear User</cp:lastModifiedBy>
  <cp:revision>32</cp:revision>
  <dcterms:created xsi:type="dcterms:W3CDTF">2014-08-02T11:38:19Z</dcterms:created>
  <dcterms:modified xsi:type="dcterms:W3CDTF">2014-08-07T10:31:59Z</dcterms:modified>
</cp:coreProperties>
</file>